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0058400" cy="7772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40% Design and Document Skeleton. Replace prompts with project-specific content. Preserve source and contribution records outside the presentation as required.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Cover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Show the project title, community, team, course, version, date, and one authorized image or map.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" y="2011680"/>
            <a:ext cx="9180576" cy="507492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AUTHORIZED HERO IMAGE OR MAP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Document purpose and audience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State who the product is for, the client question, what it will help them decide, and what remains outside scope.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38912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PURPOSE AND AUDIENCE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74920" y="2011680"/>
            <a:ext cx="452628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CLIENT QUESTION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4114800"/>
            <a:ext cx="914400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SCOPE AND LIMITS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Visual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Record the approved palette, type hierarchy, page grid, map standards, image treatment, voice, and accessibility rules.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2743200" cy="192024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COLOR PALETTE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29000" y="2011680"/>
            <a:ext cx="2743200" cy="192024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TYPE HIERARCHY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2011680"/>
            <a:ext cx="3200400" cy="192024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IMAGE + MAP RULES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4206240"/>
            <a:ext cx="9144000" cy="283464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VOICE + ACCESSIBILITY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Working introduction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Draft the opening narrative: place, issue, why it matters, intended audience, and how this product will help.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585216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OPENING NARRATIVE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7960" y="2011680"/>
            <a:ext cx="3063240" cy="310896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ORIENTATION MAP / IMAGE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7960" y="5349240"/>
            <a:ext cx="3063240" cy="164592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KEY FACTS WITH SOURCES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Existing record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Synthesize what existing plans, codes, reports, data, and conversations already establish. Do not simply list documents.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572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SYNTHESIS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57800" y="2011680"/>
            <a:ext cx="43434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SOURCE-BACKED MAP / TABLE / TIMELINE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Diagnosis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Explain the most important conditions, opportunities, constraints, and public concerns. Identify evidence and uncertainty.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1148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DIAGNOSIS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00600" y="2011680"/>
            <a:ext cx="4800600" cy="233172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EVIDENCE VISUAL 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800600" y="4572000"/>
            <a:ext cx="4800600" cy="242316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EVIDENCE VISUAL 2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Public and client perspective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Show what has been heard, who participated, whose voice may be missing, and what changed or must be verified.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572000" cy="219456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DIRECT STATEMENTS / THEMES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257800" y="2011680"/>
            <a:ext cx="4343400" cy="219456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PARTICIPATION OR STAKEHOLDER VISUAL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4434840"/>
            <a:ext cx="9144000" cy="256032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WHAT THIS CHANGES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Alternatives and tradeoffs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Define comparable options and the criteria used to understand benefits, burdens, cost, risk, timing, capacity, and equity.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283464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OPTION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3611880" y="2011680"/>
            <a:ext cx="283464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OPTION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766560" y="2011680"/>
            <a:ext cx="2834640" cy="29260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OPTION 3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5166360"/>
            <a:ext cx="9144000" cy="182880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COMMON CRITERIA AND TRADEOFFS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Preferred direction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State the direction that follows from the evidence, including a condition or finding that could change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475488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RECOMMENDATION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40680" y="2011680"/>
            <a:ext cx="4160520" cy="333756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SUPPORTING PLAN / MAP / DIAGRAM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40680" y="5577840"/>
            <a:ext cx="4160520" cy="141732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WHY THIS DIRECTION + LIMIT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Implementation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Connect each recommendation to responsibility, partners, sequence, resources, constraints, first action, and an early measure.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9144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IMPLEMENTATION TABLE OR ACTION PATH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Sources, assumptions, and limits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Make it easy to trace major claims and see what the project cannot establish without further review.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278892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KEY SOURCES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74720" y="2011680"/>
            <a:ext cx="278892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ASSUMPTIONS + UNKNOWN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92240" y="2011680"/>
            <a:ext cx="310896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VERIFICATION + LIMITS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2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University of Virginia Frank Batten School mark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472" y="100584"/>
            <a:ext cx="1691640" cy="292554"/>
          </a:xfrm>
          <a:prstGeom prst="rect">
            <a:avLst/>
          </a:prstGeom>
        </p:spPr>
      </p:pic>
      <p:pic>
        <p:nvPicPr>
          <p:cNvPr id="4" name="Picture 3" descr="University of Virginia School of Architecture mark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100584"/>
            <a:ext cx="1234440" cy="2958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7472" y="521207"/>
            <a:ext cx="77724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1">
                <a:solidFill>
                  <a:srgbClr val="232D4B"/>
                </a:solidFill>
                <a:latin typeface="Futura Demi"/>
              </a:rPr>
              <a:t>RURAL PLANNING AND ECONOMIC DEVELOPMENT | FALL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491472" y="7479792"/>
            <a:ext cx="320040" cy="1463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750" b="1">
                <a:solidFill>
                  <a:srgbClr val="232D4B"/>
                </a:solidFill>
                <a:latin typeface="Futura Demi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1480" y="822960"/>
            <a:ext cx="9235440" cy="594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1">
                <a:solidFill>
                  <a:srgbClr val="232D4B"/>
                </a:solidFill>
                <a:latin typeface="Futura Demi"/>
              </a:rPr>
              <a:t>Document architecture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9768" y="1389888"/>
            <a:ext cx="9198864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>
                <a:solidFill>
                  <a:srgbClr val="1F1F1F"/>
                </a:solidFill>
                <a:latin typeface="Futura Book"/>
              </a:rPr>
              <a:t>Show every planned section, its purpose, evidence, visual, recommendation, owner, and completion status.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011680"/>
            <a:ext cx="9144000" cy="4983480"/>
          </a:xfrm>
          <a:prstGeom prst="rect">
            <a:avLst/>
          </a:prstGeom>
          <a:solidFill>
            <a:srgbClr val="FFFFFF"/>
          </a:solidFill>
          <a:ln w="13970">
            <a:solidFill>
              <a:srgbClr val="DD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232D4B"/>
                </a:solidFill>
                <a:latin typeface="Futura Demi"/>
              </a:rPr>
              <a:t>PAGE / SECTION ARCHITECTURE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 and Document Skeleton: 40%</dc:title>
  <dc:subject/>
  <dc:creator>Tyler Hinkle, AICP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